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81" r:id="rId4"/>
    <p:sldId id="258" r:id="rId5"/>
    <p:sldId id="259" r:id="rId6"/>
    <p:sldId id="263" r:id="rId7"/>
    <p:sldId id="279" r:id="rId8"/>
    <p:sldId id="282" r:id="rId9"/>
    <p:sldId id="283" r:id="rId10"/>
    <p:sldId id="286" r:id="rId11"/>
    <p:sldId id="264" r:id="rId12"/>
    <p:sldId id="276" r:id="rId13"/>
    <p:sldId id="274" r:id="rId14"/>
    <p:sldId id="275" r:id="rId15"/>
    <p:sldId id="285" r:id="rId16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300" kern="1200">
        <a:solidFill>
          <a:srgbClr val="000054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300" kern="1200">
        <a:solidFill>
          <a:srgbClr val="000054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300" kern="1200">
        <a:solidFill>
          <a:srgbClr val="000054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300" kern="1200">
        <a:solidFill>
          <a:srgbClr val="000054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CC"/>
    <a:srgbClr val="660066"/>
    <a:srgbClr val="006600"/>
    <a:srgbClr val="FEE0B8"/>
    <a:srgbClr val="F3D685"/>
    <a:srgbClr val="F2DD86"/>
    <a:srgbClr val="F17157"/>
    <a:srgbClr val="F3826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14" autoAdjust="0"/>
  </p:normalViewPr>
  <p:slideViewPr>
    <p:cSldViewPr showGuides="1">
      <p:cViewPr>
        <p:scale>
          <a:sx n="110" d="100"/>
          <a:sy n="110" d="100"/>
        </p:scale>
        <p:origin x="1398" y="1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35" d="100"/>
          <a:sy n="35" d="100"/>
        </p:scale>
        <p:origin x="-1548" y="-66"/>
      </p:cViewPr>
      <p:guideLst>
        <p:guide orient="horz" pos="2928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4" tIns="46222" rIns="92444" bIns="4622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694" y="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4" tIns="46222" rIns="92444" bIns="4622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4" tIns="46222" rIns="92444" bIns="4622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4" tIns="46222" rIns="92444" bIns="4622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46C8E725-E0DC-48EF-BE42-768401E3504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420231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4" tIns="46222" rIns="92444" bIns="4622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694" y="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4" tIns="46222" rIns="92444" bIns="4622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91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5790"/>
            <a:ext cx="5046663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4" tIns="46222" rIns="92444" bIns="462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4" tIns="46222" rIns="92444" bIns="4622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4" tIns="46222" rIns="92444" bIns="4622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11FC4216-4063-41B8-8ACD-85F279CBFA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2789565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FC4216-4063-41B8-8ACD-85F279CBFA92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FC4216-4063-41B8-8ACD-85F279CBFA92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FC4216-4063-41B8-8ACD-85F279CBFA92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FC4216-4063-41B8-8ACD-85F279CBFA92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FC4216-4063-41B8-8ACD-85F279CBFA92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FC4216-4063-41B8-8ACD-85F279CBFA92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FC4216-4063-41B8-8ACD-85F279CBFA92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FC4216-4063-41B8-8ACD-85F279CBFA92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FC4216-4063-41B8-8ACD-85F279CBFA92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FC4216-4063-41B8-8ACD-85F279CBFA92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FC4216-4063-41B8-8ACD-85F279CBFA92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1022443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FC4216-4063-41B8-8ACD-85F279CBFA92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FC4216-4063-41B8-8ACD-85F279CBFA92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FC4216-4063-41B8-8ACD-85F279CBFA92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FC4216-4063-41B8-8ACD-85F279CBFA92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FEEDE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1248" y="1392"/>
              <a:ext cx="4512" cy="96"/>
            </a:xfrm>
            <a:prstGeom prst="rect">
              <a:avLst/>
            </a:prstGeom>
            <a:gradFill rotWithShape="0">
              <a:gsLst>
                <a:gs pos="0">
                  <a:srgbClr val="F17157"/>
                </a:gs>
                <a:gs pos="100000">
                  <a:srgbClr val="FAD0C8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rgbClr val="F3D68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pic>
          <p:nvPicPr>
            <p:cNvPr id="7" name="Picture 16" descr="Color-ppt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6" y="288"/>
              <a:ext cx="864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1905000" y="6096000"/>
            <a:ext cx="716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spcBef>
                <a:spcPts val="800"/>
              </a:spcBef>
            </a:pPr>
            <a:r>
              <a:rPr lang="en-US" altLang="en-US" sz="1100" b="1" dirty="0">
                <a:solidFill>
                  <a:srgbClr val="070C51"/>
                </a:solidFill>
              </a:rPr>
              <a:t>CALIFORNIA DEPARTMENT OF EDUCATION</a:t>
            </a:r>
            <a:br>
              <a:rPr lang="en-US" altLang="en-US" sz="1100" b="1" dirty="0">
                <a:solidFill>
                  <a:srgbClr val="070C51"/>
                </a:solidFill>
              </a:rPr>
            </a:br>
            <a:r>
              <a:rPr lang="en-US" altLang="en-US" sz="1100" dirty="0">
                <a:solidFill>
                  <a:srgbClr val="070C51"/>
                </a:solidFill>
              </a:rPr>
              <a:t>Tom Torlakson, State Superintendent of Public Instruction</a:t>
            </a:r>
            <a:endParaRPr lang="en-US" altLang="en-US" sz="1200" b="1" dirty="0">
              <a:solidFill>
                <a:schemeClr val="tx2"/>
              </a:solidFill>
            </a:endParaRP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81200" y="2760663"/>
            <a:ext cx="6781800" cy="24209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5A35A-0E25-4873-98F6-40D3E4820F1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609600"/>
            <a:ext cx="1714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F6B97-4104-4F0A-B81B-5D23CABC0B9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580BD-90F7-4265-8A30-06B61B7E01C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FFA67-D0C7-4CF1-9AA8-A7C746B971A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B5BFF-FC9F-4183-A4CA-3890E576F6A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D7490-F56A-4A95-99DA-1498C4DB1B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D90C6-C87C-4C96-A342-D587DB07D30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7F60D-0C07-4F6A-89F8-64371B6E21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20DB8-0D56-48CF-83EE-71707A54DBB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85D8C-CDB8-4249-8C3F-4A8BA3175F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FEEDE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altLang="en-US" dirty="0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rgbClr val="F3D68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pic>
          <p:nvPicPr>
            <p:cNvPr id="1035" name="Picture 10" descr="Color-ppt3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6" y="288"/>
              <a:ext cx="864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11"/>
          <p:cNvSpPr>
            <a:spLocks noChangeArrowheads="1"/>
          </p:cNvSpPr>
          <p:nvPr/>
        </p:nvSpPr>
        <p:spPr bwMode="auto">
          <a:xfrm>
            <a:off x="76200" y="1752600"/>
            <a:ext cx="152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US" altLang="en-US" sz="1000" b="1" dirty="0">
                <a:solidFill>
                  <a:srgbClr val="070C51"/>
                </a:solidFill>
              </a:rPr>
              <a:t>TOM TORLAKSON</a:t>
            </a:r>
            <a:br>
              <a:rPr lang="en-US" altLang="en-US" sz="1000" b="1" dirty="0">
                <a:solidFill>
                  <a:srgbClr val="070C51"/>
                </a:solidFill>
              </a:rPr>
            </a:br>
            <a:r>
              <a:rPr lang="en-US" altLang="en-US" sz="800" dirty="0">
                <a:solidFill>
                  <a:srgbClr val="070C51"/>
                </a:solidFill>
              </a:rPr>
              <a:t>State Superintendent </a:t>
            </a:r>
            <a:br>
              <a:rPr lang="en-US" altLang="en-US" sz="800" dirty="0">
                <a:solidFill>
                  <a:srgbClr val="070C51"/>
                </a:solidFill>
              </a:rPr>
            </a:br>
            <a:r>
              <a:rPr lang="en-US" altLang="en-US" sz="800" dirty="0">
                <a:solidFill>
                  <a:srgbClr val="070C51"/>
                </a:solidFill>
              </a:rPr>
              <a:t>of Public Instruction</a:t>
            </a:r>
            <a:endParaRPr lang="en-US" altLang="en-US" sz="44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6096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981200"/>
            <a:ext cx="6858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25475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06825" y="6254750"/>
            <a:ext cx="305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1363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18D2C643-4B29-421C-BA40-3DD54B0E794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>
    <p:pu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457200"/>
            <a:ext cx="6781800" cy="24209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Perkins Application: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Annual CTE Programs Evaluation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1820863" y="3576818"/>
            <a:ext cx="70866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 dirty="0"/>
              <a:t>Presenters: </a:t>
            </a:r>
          </a:p>
          <a:p>
            <a:r>
              <a:rPr lang="en-US" sz="2000" dirty="0" smtClean="0"/>
              <a:t>R. Mary </a:t>
            </a:r>
            <a:r>
              <a:rPr lang="en-US" sz="2000" dirty="0" err="1" smtClean="0"/>
              <a:t>Gallet</a:t>
            </a:r>
            <a:r>
              <a:rPr lang="en-US" sz="2000" dirty="0" smtClean="0"/>
              <a:t>, Ph.D. </a:t>
            </a:r>
            <a:r>
              <a:rPr lang="en-US" sz="2000" dirty="0"/>
              <a:t>CTE </a:t>
            </a:r>
            <a:r>
              <a:rPr lang="en-US" sz="2000" dirty="0" smtClean="0"/>
              <a:t>Program Consultant</a:t>
            </a:r>
            <a:endParaRPr lang="en-US" sz="2000" dirty="0"/>
          </a:p>
          <a:p>
            <a:r>
              <a:rPr lang="en-US" sz="2000" dirty="0" smtClean="0"/>
              <a:t>CTEAM </a:t>
            </a:r>
            <a:r>
              <a:rPr lang="en-US" sz="2000" dirty="0"/>
              <a:t>(Perkins Unit), California Department of </a:t>
            </a:r>
            <a:r>
              <a:rPr lang="en-US" sz="2000" dirty="0" smtClean="0"/>
              <a:t>Education Tracie </a:t>
            </a:r>
            <a:r>
              <a:rPr lang="en-US" sz="2000" dirty="0" err="1"/>
              <a:t>Zerpoli</a:t>
            </a:r>
            <a:r>
              <a:rPr lang="en-US" sz="2000" dirty="0"/>
              <a:t>, CTE </a:t>
            </a:r>
            <a:r>
              <a:rPr lang="en-US" sz="2000" dirty="0" smtClean="0"/>
              <a:t>Coordinator, District Office</a:t>
            </a:r>
            <a:endParaRPr lang="en-US" sz="2000" dirty="0"/>
          </a:p>
          <a:p>
            <a:r>
              <a:rPr lang="en-US" sz="2000" dirty="0" smtClean="0"/>
              <a:t>Fontana Unified School District</a:t>
            </a:r>
            <a:endParaRPr lang="en-US" sz="20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Perkins Timeline and Due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Sept 30 </a:t>
            </a:r>
          </a:p>
          <a:p>
            <a:r>
              <a:rPr lang="en-US" sz="1400" dirty="0"/>
              <a:t>VE-5  Quarterly Claim for fourth quarter April 1 through June 30 and funds not previously claimed  </a:t>
            </a:r>
          </a:p>
          <a:p>
            <a:r>
              <a:rPr lang="en-US" sz="1400" dirty="0"/>
              <a:t>October 15</a:t>
            </a:r>
          </a:p>
          <a:p>
            <a:r>
              <a:rPr lang="en-US" sz="1400" dirty="0"/>
              <a:t> CDE 20  Regional Occupational Centers and Programs (ROC/P) and Adult Education Submission of Economically Disadvantaged Adult Enrollment Report to Establish Eligibility for the Section 132 </a:t>
            </a:r>
            <a:r>
              <a:rPr lang="en-US" sz="1400" dirty="0" smtClean="0"/>
              <a:t>Funds</a:t>
            </a:r>
          </a:p>
          <a:p>
            <a:r>
              <a:rPr lang="en-US" sz="1400" dirty="0"/>
              <a:t> October 15</a:t>
            </a:r>
          </a:p>
          <a:p>
            <a:r>
              <a:rPr lang="en-US" sz="1400" dirty="0"/>
              <a:t>(Data System opens July 1 and closes Oct. 15) </a:t>
            </a:r>
          </a:p>
          <a:p>
            <a:r>
              <a:rPr lang="en-US" sz="1400" dirty="0"/>
              <a:t> CDE 101 E1 Career Technical Education Enrollment and Program Completion Report </a:t>
            </a:r>
          </a:p>
          <a:p>
            <a:r>
              <a:rPr lang="en-US" sz="1400" dirty="0"/>
              <a:t> October 31  </a:t>
            </a:r>
          </a:p>
          <a:p>
            <a:r>
              <a:rPr lang="en-US" sz="1400" dirty="0"/>
              <a:t>VE-5 Quarterly Claim for first quarter July 1 through September 30 </a:t>
            </a:r>
          </a:p>
          <a:p>
            <a:r>
              <a:rPr lang="en-US" sz="1400" dirty="0"/>
              <a:t>January 31 (Mandatory) </a:t>
            </a:r>
          </a:p>
          <a:p>
            <a:r>
              <a:rPr lang="en-US" sz="1400" dirty="0"/>
              <a:t>VE-5 Mandatory Quarterly Claim for second quarter October 1 through December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78039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6858000" cy="1143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Benefits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3352800" cy="4876800"/>
          </a:xfrm>
        </p:spPr>
        <p:txBody>
          <a:bodyPr/>
          <a:lstStyle/>
          <a:p>
            <a:pPr lvl="1">
              <a:buFont typeface="Arial" pitchFamily="34" charset="0"/>
              <a:buChar char="•"/>
              <a:defRPr/>
            </a:pPr>
            <a:r>
              <a:rPr lang="en-US" b="1" dirty="0" smtClean="0">
                <a:latin typeface="Arial Narrow" pitchFamily="34" charset="0"/>
              </a:rPr>
              <a:t>High Skill/High Wage Careers</a:t>
            </a:r>
            <a:endParaRPr lang="en-US" b="1" dirty="0">
              <a:latin typeface="Arial Narrow" pitchFamily="34" charset="0"/>
            </a:endParaRPr>
          </a:p>
          <a:p>
            <a:pPr marL="0" indent="0">
              <a:buFontTx/>
              <a:buNone/>
              <a:defRPr/>
            </a:pPr>
            <a:endParaRPr lang="en-US" b="1" dirty="0">
              <a:latin typeface="Arial Narrow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b="1" dirty="0" smtClean="0">
                <a:latin typeface="Arial Narrow" pitchFamily="34" charset="0"/>
              </a:rPr>
              <a:t>Special Populations Served</a:t>
            </a:r>
            <a:endParaRPr lang="en-US" b="1" dirty="0">
              <a:latin typeface="Arial Narrow" pitchFamily="34" charset="0"/>
            </a:endParaRPr>
          </a:p>
          <a:p>
            <a:pPr marL="0" indent="0">
              <a:buFontTx/>
              <a:buNone/>
              <a:defRPr/>
            </a:pPr>
            <a:endParaRPr lang="en-US" b="1" dirty="0">
              <a:latin typeface="Arial Narrow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b="1" dirty="0" smtClean="0">
                <a:latin typeface="Arial Narrow" pitchFamily="34" charset="0"/>
              </a:rPr>
              <a:t>Non-traditional </a:t>
            </a:r>
            <a:r>
              <a:rPr lang="en-US" b="1" dirty="0">
                <a:latin typeface="Arial Narrow" pitchFamily="34" charset="0"/>
              </a:rPr>
              <a:t>Career </a:t>
            </a:r>
            <a:r>
              <a:rPr lang="en-US" b="1" dirty="0" smtClean="0">
                <a:latin typeface="Arial Narrow" pitchFamily="34" charset="0"/>
              </a:rPr>
              <a:t>Options</a:t>
            </a:r>
            <a:endParaRPr lang="en-US" b="1" dirty="0">
              <a:latin typeface="Arial Narrow" pitchFamily="34" charset="0"/>
            </a:endParaRP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12292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12293" name="Content Placeholder 4" descr="college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7663" y="1600200"/>
            <a:ext cx="333533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Thank you!-Questions?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22530" name="Picture 2" descr="C:\Users\sdavis\AppData\Local\Microsoft\Windows\Temporary Internet Files\Content.IE5\9A1MJ061\MC9004419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928938"/>
            <a:ext cx="1520825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 descr="C:\Users\sdavis\AppData\Local\Microsoft\Windows\Temporary Internet Files\Content.IE5\5OTBYHEP\MC90043440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97400" y="4391025"/>
            <a:ext cx="136207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C:\Users\sdavis\AppData\Local\Microsoft\Windows\Temporary Internet Files\Content.IE5\YCNGRLPV\MC90007871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860550"/>
            <a:ext cx="162242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C:\Users\sdavis\AppData\Local\Microsoft\Windows\Temporary Internet Files\Content.IE5\0J154ESZ\MC90043441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9275" y="1998663"/>
            <a:ext cx="1625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225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8100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Resources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828800"/>
            <a:ext cx="3352800" cy="4419600"/>
          </a:xfrm>
        </p:spPr>
        <p:txBody>
          <a:bodyPr/>
          <a:lstStyle/>
          <a:p>
            <a:r>
              <a:rPr lang="en-US" sz="2400" dirty="0" smtClean="0">
                <a:latin typeface="Arial Narrow" pitchFamily="34" charset="0"/>
              </a:rPr>
              <a:t>CDE Perkins web page:</a:t>
            </a:r>
          </a:p>
          <a:p>
            <a:pPr lvl="1"/>
            <a:r>
              <a:rPr lang="en-US" sz="2000" dirty="0" smtClean="0">
                <a:solidFill>
                  <a:srgbClr val="0000CC"/>
                </a:solidFill>
                <a:latin typeface="Arial Narrow" pitchFamily="34" charset="0"/>
              </a:rPr>
              <a:t>http://www.cde.ca.gov/ci/ct/pk/ </a:t>
            </a:r>
          </a:p>
          <a:p>
            <a:r>
              <a:rPr lang="en-US" sz="2400" dirty="0" smtClean="0">
                <a:latin typeface="Arial Narrow" pitchFamily="34" charset="0"/>
              </a:rPr>
              <a:t>CDE CTE Model Standards and Framework page:</a:t>
            </a:r>
          </a:p>
          <a:p>
            <a:pPr lvl="1"/>
            <a:r>
              <a:rPr lang="en-US" sz="2000" dirty="0" smtClean="0">
                <a:solidFill>
                  <a:srgbClr val="0000CC"/>
                </a:solidFill>
                <a:latin typeface="Arial Narrow" pitchFamily="34" charset="0"/>
              </a:rPr>
              <a:t>http://www.cde.ca.gov/ci/ct/sf/ctemcstandards.asp </a:t>
            </a:r>
          </a:p>
        </p:txBody>
      </p:sp>
      <p:sp>
        <p:nvSpPr>
          <p:cNvPr id="22532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828800"/>
            <a:ext cx="3352800" cy="4419600"/>
          </a:xfrm>
        </p:spPr>
        <p:txBody>
          <a:bodyPr/>
          <a:lstStyle/>
          <a:p>
            <a:r>
              <a:rPr lang="en-US" sz="2400" dirty="0" smtClean="0">
                <a:latin typeface="Arial Narrow" pitchFamily="34" charset="0"/>
              </a:rPr>
              <a:t>CA Statewide Career Pathways web page:</a:t>
            </a:r>
          </a:p>
          <a:p>
            <a:pPr lvl="1"/>
            <a:r>
              <a:rPr lang="en-US" sz="2000" dirty="0" smtClean="0">
                <a:solidFill>
                  <a:srgbClr val="0000CC"/>
                </a:solidFill>
                <a:latin typeface="Arial Narrow" pitchFamily="34" charset="0"/>
              </a:rPr>
              <a:t>http://www.statewidepathways.org/index.html</a:t>
            </a:r>
          </a:p>
          <a:p>
            <a:r>
              <a:rPr lang="en-US" sz="2400" dirty="0" smtClean="0">
                <a:latin typeface="Arial Narrow" pitchFamily="34" charset="0"/>
              </a:rPr>
              <a:t>CTE Online web page:</a:t>
            </a:r>
          </a:p>
          <a:p>
            <a:pPr lvl="1"/>
            <a:r>
              <a:rPr lang="en-US" sz="2000" dirty="0" smtClean="0">
                <a:solidFill>
                  <a:srgbClr val="0000CC"/>
                </a:solidFill>
                <a:latin typeface="Arial Narrow" pitchFamily="34" charset="0"/>
              </a:rPr>
              <a:t>http://www.cteonline.org/</a:t>
            </a:r>
          </a:p>
          <a:p>
            <a:endParaRPr lang="en-US" sz="2400" dirty="0" smtClean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3" y="22860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References: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752600" y="1447800"/>
            <a:ext cx="7086600" cy="5029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800" dirty="0" smtClean="0">
                <a:latin typeface="Arial Narrow" pitchFamily="34" charset="0"/>
              </a:rPr>
              <a:t>ACTE. (2006). </a:t>
            </a:r>
            <a:r>
              <a:rPr lang="en-US" sz="1800" i="1" dirty="0" smtClean="0">
                <a:latin typeface="Arial Narrow" pitchFamily="34" charset="0"/>
              </a:rPr>
              <a:t>Perkins act of 2006: The Official Guide</a:t>
            </a:r>
            <a:r>
              <a:rPr lang="en-US" sz="1800" dirty="0" smtClean="0">
                <a:latin typeface="Arial Narrow" pitchFamily="34" charset="0"/>
              </a:rPr>
              <a:t>. ISBN: 100895140128. Alexandria, VA: ACTE publication</a:t>
            </a:r>
          </a:p>
          <a:p>
            <a:pPr marL="0" indent="0">
              <a:buFontTx/>
              <a:buNone/>
            </a:pPr>
            <a:r>
              <a:rPr lang="en-US" sz="1800" dirty="0" err="1" smtClean="0">
                <a:latin typeface="Arial Narrow" pitchFamily="34" charset="0"/>
              </a:rPr>
              <a:t>Brustein</a:t>
            </a:r>
            <a:r>
              <a:rPr lang="en-US" sz="1800" dirty="0" smtClean="0">
                <a:latin typeface="Arial Narrow" pitchFamily="34" charset="0"/>
              </a:rPr>
              <a:t> &amp; </a:t>
            </a:r>
            <a:r>
              <a:rPr lang="en-US" sz="1800" dirty="0" err="1" smtClean="0">
                <a:latin typeface="Arial Narrow" pitchFamily="34" charset="0"/>
              </a:rPr>
              <a:t>Manasevit</a:t>
            </a:r>
            <a:r>
              <a:rPr lang="en-US" sz="1800" dirty="0" smtClean="0">
                <a:latin typeface="Arial Narrow" pitchFamily="34" charset="0"/>
              </a:rPr>
              <a:t>. (2010). </a:t>
            </a:r>
            <a:r>
              <a:rPr lang="en-US" sz="1800" i="1" dirty="0" smtClean="0">
                <a:latin typeface="Arial Narrow" pitchFamily="34" charset="0"/>
              </a:rPr>
              <a:t>EDGAR Plus. Education Department General Administrative Regulations.</a:t>
            </a:r>
            <a:r>
              <a:rPr lang="en-US" sz="1800" dirty="0" smtClean="0">
                <a:latin typeface="Arial Narrow" pitchFamily="34" charset="0"/>
              </a:rPr>
              <a:t> Tampa, FL: Thompson Publishing</a:t>
            </a:r>
          </a:p>
          <a:p>
            <a:pPr marL="0" indent="0">
              <a:buFontTx/>
              <a:buNone/>
            </a:pPr>
            <a:r>
              <a:rPr lang="en-US" sz="1800" dirty="0" smtClean="0">
                <a:latin typeface="Arial Narrow" pitchFamily="34" charset="0"/>
              </a:rPr>
              <a:t>CDE and CCCCO. (2008). </a:t>
            </a:r>
            <a:r>
              <a:rPr lang="en-US" sz="1800" i="1" dirty="0" smtClean="0">
                <a:latin typeface="Arial Narrow" pitchFamily="34" charset="0"/>
              </a:rPr>
              <a:t>2008-2012 California State Plan for Career Technical Education: A Bridge to the Future. </a:t>
            </a:r>
            <a:r>
              <a:rPr lang="en-US" sz="1800" dirty="0" smtClean="0">
                <a:latin typeface="Arial Narrow" pitchFamily="34" charset="0"/>
              </a:rPr>
              <a:t>http://www.schoolsmovingup.net/cs/ctep/print/htdocs/ctep/home.htm </a:t>
            </a:r>
          </a:p>
          <a:p>
            <a:pPr marL="0" indent="0">
              <a:buFontTx/>
              <a:buNone/>
            </a:pPr>
            <a:r>
              <a:rPr lang="en-US" sz="1800" dirty="0" smtClean="0">
                <a:latin typeface="Arial Narrow" pitchFamily="34" charset="0"/>
              </a:rPr>
              <a:t>CDE Perkins. (2012). </a:t>
            </a:r>
            <a:r>
              <a:rPr lang="en-US" sz="1800" i="1" dirty="0" smtClean="0">
                <a:latin typeface="Arial Narrow" pitchFamily="34" charset="0"/>
              </a:rPr>
              <a:t>Perkins Resource web page. </a:t>
            </a:r>
            <a:r>
              <a:rPr lang="en-US" sz="1800" dirty="0" smtClean="0">
                <a:latin typeface="Arial Narrow" pitchFamily="34" charset="0"/>
              </a:rPr>
              <a:t>http://www.cde.ca.gov/ci/ct/pk/ </a:t>
            </a:r>
          </a:p>
          <a:p>
            <a:pPr marL="0" indent="0">
              <a:buFontTx/>
              <a:buNone/>
            </a:pPr>
            <a:r>
              <a:rPr lang="en-US" sz="1800" dirty="0" smtClean="0">
                <a:latin typeface="Arial Narrow" pitchFamily="34" charset="0"/>
              </a:rPr>
              <a:t>CDE Career Technical Education Online Resources.</a:t>
            </a:r>
            <a:r>
              <a:rPr lang="en-US" sz="1800" dirty="0">
                <a:latin typeface="Arial Narrow" pitchFamily="34" charset="0"/>
              </a:rPr>
              <a:t> </a:t>
            </a:r>
            <a:r>
              <a:rPr lang="en-US" sz="1800" dirty="0" smtClean="0">
                <a:latin typeface="Arial Narrow" pitchFamily="34" charset="0"/>
              </a:rPr>
              <a:t>http</a:t>
            </a:r>
            <a:r>
              <a:rPr lang="en-US" sz="1800" dirty="0">
                <a:latin typeface="Arial Narrow" pitchFamily="34" charset="0"/>
              </a:rPr>
              <a:t>://</a:t>
            </a:r>
            <a:r>
              <a:rPr lang="en-US" sz="1800" dirty="0" smtClean="0">
                <a:latin typeface="Arial Narrow" pitchFamily="34" charset="0"/>
              </a:rPr>
              <a:t>www.cde.ca.gov/ci/ct/pk/resources.asp</a:t>
            </a:r>
          </a:p>
          <a:p>
            <a:pPr marL="0" indent="0">
              <a:buFontTx/>
              <a:buNone/>
            </a:pPr>
            <a:r>
              <a:rPr lang="en-US" sz="1800" dirty="0" smtClean="0">
                <a:latin typeface="Arial Narrow" pitchFamily="34" charset="0"/>
              </a:rPr>
              <a:t>Carl </a:t>
            </a:r>
            <a:r>
              <a:rPr lang="en-US" sz="1800" dirty="0">
                <a:latin typeface="Arial Narrow" pitchFamily="34" charset="0"/>
              </a:rPr>
              <a:t>D. Perkins Vocation and Technical Education Act of 2006 (PL 109-270). United States statues at large. Washington, DC: Government Printing Office. http://catalog.gpo.gov</a:t>
            </a:r>
          </a:p>
          <a:p>
            <a:pPr marL="0" indent="0" algn="ctr">
              <a:buFontTx/>
              <a:buNone/>
            </a:pPr>
            <a:r>
              <a:rPr lang="en-US" sz="1800" b="1" dirty="0" smtClean="0">
                <a:latin typeface="Arial Narrow" pitchFamily="34" charset="0"/>
              </a:rPr>
              <a:t>THANK YOU!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0451604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6858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Presenters Contact Information: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524000"/>
            <a:ext cx="6858000" cy="47244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 Narrow" pitchFamily="34" charset="0"/>
              </a:rPr>
              <a:t>Tracie </a:t>
            </a:r>
            <a:r>
              <a:rPr lang="en-US" sz="2800" dirty="0" err="1" smtClean="0">
                <a:latin typeface="Arial Narrow" pitchFamily="34" charset="0"/>
              </a:rPr>
              <a:t>Zerpoli</a:t>
            </a:r>
            <a:endParaRPr lang="en-US" sz="2800" dirty="0" smtClean="0">
              <a:latin typeface="Arial Narrow" pitchFamily="34" charset="0"/>
            </a:endParaRPr>
          </a:p>
          <a:p>
            <a:pPr lvl="1" eaLnBrk="1" hangingPunct="1"/>
            <a:r>
              <a:rPr lang="en-US" sz="2000" dirty="0" smtClean="0">
                <a:latin typeface="Arial Narrow" pitchFamily="34" charset="0"/>
              </a:rPr>
              <a:t>CTE Specialist/Counselor</a:t>
            </a:r>
          </a:p>
          <a:p>
            <a:pPr lvl="1" eaLnBrk="1" hangingPunct="1"/>
            <a:r>
              <a:rPr lang="en-US" sz="2000" dirty="0" smtClean="0">
                <a:latin typeface="Arial Narrow" pitchFamily="34" charset="0"/>
              </a:rPr>
              <a:t>Fontana Unified School District</a:t>
            </a:r>
          </a:p>
          <a:p>
            <a:pPr lvl="1" eaLnBrk="1" hangingPunct="1"/>
            <a:r>
              <a:rPr lang="en-US" sz="2000" dirty="0" smtClean="0">
                <a:latin typeface="Arial Narrow" pitchFamily="34" charset="0"/>
              </a:rPr>
              <a:t>Email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itchFamily="34" charset="0"/>
              </a:rPr>
              <a:t>: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tracie.zerpoli@fusd.net; zerptl@fusd.net</a:t>
            </a:r>
          </a:p>
          <a:p>
            <a:pPr lvl="1" eaLnBrk="1" hangingPunct="1"/>
            <a:r>
              <a:rPr lang="en-US" sz="2000" dirty="0" smtClean="0">
                <a:latin typeface="Arial Narrow" pitchFamily="34" charset="0"/>
              </a:rPr>
              <a:t>Office: </a:t>
            </a:r>
            <a:r>
              <a:rPr lang="en-US" sz="2000" dirty="0">
                <a:latin typeface="Arial Narrow" pitchFamily="34" charset="0"/>
              </a:rPr>
              <a:t> 909-357-5000</a:t>
            </a:r>
            <a:endParaRPr lang="en-US" sz="2000" dirty="0" smtClean="0">
              <a:latin typeface="Arial Narrow" pitchFamily="34" charset="0"/>
            </a:endParaRPr>
          </a:p>
          <a:p>
            <a:pPr eaLnBrk="1" hangingPunct="1"/>
            <a:r>
              <a:rPr lang="en-US" sz="2800" dirty="0" smtClean="0">
                <a:latin typeface="Arial Narrow" pitchFamily="34" charset="0"/>
              </a:rPr>
              <a:t>R. Mary </a:t>
            </a:r>
            <a:r>
              <a:rPr lang="en-US" sz="2800" dirty="0" err="1" smtClean="0">
                <a:latin typeface="Arial Narrow" pitchFamily="34" charset="0"/>
              </a:rPr>
              <a:t>Gallet</a:t>
            </a:r>
            <a:r>
              <a:rPr lang="en-US" sz="2800" dirty="0" smtClean="0">
                <a:latin typeface="Arial Narrow" pitchFamily="34" charset="0"/>
              </a:rPr>
              <a:t>, Ph.D.</a:t>
            </a:r>
          </a:p>
          <a:p>
            <a:pPr lvl="1" eaLnBrk="1" hangingPunct="1"/>
            <a:r>
              <a:rPr lang="en-US" sz="2000" dirty="0" smtClean="0">
                <a:latin typeface="Arial Narrow" pitchFamily="34" charset="0"/>
              </a:rPr>
              <a:t>Education Programs Consultant</a:t>
            </a:r>
          </a:p>
          <a:p>
            <a:pPr lvl="1" eaLnBrk="1" hangingPunct="1"/>
            <a:r>
              <a:rPr lang="en-US" sz="2000" dirty="0" smtClean="0">
                <a:latin typeface="Arial Narrow" pitchFamily="34" charset="0"/>
              </a:rPr>
              <a:t>CTE Administration and Management Unit (Perkins)</a:t>
            </a:r>
          </a:p>
          <a:p>
            <a:pPr lvl="1" eaLnBrk="1" hangingPunct="1"/>
            <a:r>
              <a:rPr lang="en-US" sz="2000" dirty="0" smtClean="0">
                <a:latin typeface="Arial Narrow" pitchFamily="34" charset="0"/>
              </a:rPr>
              <a:t>California Department of Education</a:t>
            </a:r>
          </a:p>
          <a:p>
            <a:pPr lvl="1" eaLnBrk="1" hangingPunct="1"/>
            <a:r>
              <a:rPr lang="en-US" sz="2000" dirty="0" smtClean="0">
                <a:latin typeface="Arial Narrow" pitchFamily="34" charset="0"/>
              </a:rPr>
              <a:t>Email: </a:t>
            </a:r>
            <a:r>
              <a:rPr lang="en-US" sz="2000" b="1" dirty="0" smtClean="0">
                <a:solidFill>
                  <a:srgbClr val="0000CC"/>
                </a:solidFill>
                <a:latin typeface="Arial Narrow" pitchFamily="34" charset="0"/>
              </a:rPr>
              <a:t>mgallet@cde.ca.gov</a:t>
            </a:r>
            <a:r>
              <a:rPr lang="en-US" sz="2000" dirty="0" smtClean="0">
                <a:solidFill>
                  <a:srgbClr val="0000CC"/>
                </a:solidFill>
                <a:latin typeface="Arial Narrow" pitchFamily="34" charset="0"/>
              </a:rPr>
              <a:t> </a:t>
            </a:r>
          </a:p>
          <a:p>
            <a:pPr lvl="1" eaLnBrk="1" hangingPunct="1"/>
            <a:r>
              <a:rPr lang="en-US" sz="2000" dirty="0" smtClean="0">
                <a:latin typeface="Arial Narrow" pitchFamily="34" charset="0"/>
              </a:rPr>
              <a:t>Office: 916-445-5723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4343400" y="6400800"/>
            <a:ext cx="4572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100" dirty="0">
                <a:cs typeface="Times New Roman" pitchFamily="18" charset="0"/>
              </a:rPr>
              <a:t>December 2012</a:t>
            </a: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3374182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Evaluation…Planning for next yr.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>
                <a:latin typeface="Arial Narrow" pitchFamily="34" charset="0"/>
              </a:rPr>
              <a:t>F</a:t>
            </a:r>
            <a:r>
              <a:rPr lang="en-US" dirty="0" smtClean="0">
                <a:latin typeface="Arial Narrow" pitchFamily="34" charset="0"/>
              </a:rPr>
              <a:t>ederal mandate  </a:t>
            </a:r>
            <a:endParaRPr lang="en-US" dirty="0" smtClean="0">
              <a:latin typeface="Arial Narrow" pitchFamily="34" charset="0"/>
            </a:endParaRPr>
          </a:p>
          <a:p>
            <a:pPr eaLnBrk="1" hangingPunct="1"/>
            <a:r>
              <a:rPr lang="en-US" dirty="0" smtClean="0">
                <a:latin typeface="Arial Narrow" pitchFamily="34" charset="0"/>
              </a:rPr>
              <a:t>Teachers provide </a:t>
            </a:r>
            <a:r>
              <a:rPr lang="en-US" dirty="0" smtClean="0">
                <a:latin typeface="Arial Narrow" pitchFamily="34" charset="0"/>
              </a:rPr>
              <a:t>input on CTE program improvement efforts for following year</a:t>
            </a:r>
          </a:p>
          <a:p>
            <a:pPr eaLnBrk="1" hangingPunct="1"/>
            <a:r>
              <a:rPr lang="en-US" dirty="0" smtClean="0">
                <a:latin typeface="Arial Narrow" pitchFamily="34" charset="0"/>
              </a:rPr>
              <a:t>Allows time to meet with CTE industry partners </a:t>
            </a:r>
            <a:r>
              <a:rPr lang="en-US" dirty="0" smtClean="0">
                <a:latin typeface="Arial Narrow" pitchFamily="34" charset="0"/>
              </a:rPr>
              <a:t>– advisory committee meeting</a:t>
            </a:r>
            <a:endParaRPr lang="en-US" dirty="0" smtClean="0">
              <a:latin typeface="Arial Narrow" pitchFamily="34" charset="0"/>
            </a:endParaRPr>
          </a:p>
          <a:p>
            <a:pPr eaLnBrk="1" hangingPunct="1"/>
            <a:r>
              <a:rPr lang="en-US" dirty="0" smtClean="0">
                <a:latin typeface="Arial Narrow" pitchFamily="34" charset="0"/>
              </a:rPr>
              <a:t>Teachers &amp; Admin.</a:t>
            </a:r>
            <a:r>
              <a:rPr lang="en-US" dirty="0" smtClean="0">
                <a:latin typeface="Arial Narrow" pitchFamily="34" charset="0"/>
              </a:rPr>
              <a:t>: </a:t>
            </a:r>
            <a:r>
              <a:rPr lang="en-US" dirty="0" smtClean="0">
                <a:latin typeface="Arial Narrow" pitchFamily="34" charset="0"/>
              </a:rPr>
              <a:t>where you are, where you want to be, how to get there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6858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Evaluation Process &amp; Application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905000" y="1524000"/>
            <a:ext cx="6858000" cy="4648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 Narrow" pitchFamily="34" charset="0"/>
              </a:rPr>
              <a:t>Prep for application: 6 Step Process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 smtClean="0">
                <a:latin typeface="Arial Narrow" pitchFamily="34" charset="0"/>
              </a:rPr>
              <a:t>E1 &amp; E2 Data reporting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 smtClean="0">
                <a:latin typeface="Arial Narrow" pitchFamily="34" charset="0"/>
              </a:rPr>
              <a:t>Teacher inventory update - Verification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 smtClean="0">
                <a:latin typeface="Arial Narrow" pitchFamily="34" charset="0"/>
              </a:rPr>
              <a:t>Student skill attainment – Industry aspects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 smtClean="0">
                <a:latin typeface="Arial Narrow" pitchFamily="34" charset="0"/>
              </a:rPr>
              <a:t>Input from industry – Advisory meeting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 smtClean="0">
                <a:latin typeface="Arial Narrow" pitchFamily="34" charset="0"/>
              </a:rPr>
              <a:t>Identify strength and growth areas for CTE program – District CTE Plan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>
                <a:latin typeface="Arial Narrow" pitchFamily="34" charset="0"/>
              </a:rPr>
              <a:t>A</a:t>
            </a:r>
            <a:r>
              <a:rPr lang="en-US" dirty="0" smtClean="0">
                <a:latin typeface="Arial Narrow" pitchFamily="34" charset="0"/>
              </a:rPr>
              <a:t>djust goals for following year –CTE Plan Update, </a:t>
            </a:r>
            <a:r>
              <a:rPr lang="en-US" sz="2400" dirty="0" smtClean="0">
                <a:latin typeface="Arial Narrow" pitchFamily="34" charset="0"/>
              </a:rPr>
              <a:t>Use of Perkins </a:t>
            </a:r>
            <a:r>
              <a:rPr lang="en-US" sz="2400" dirty="0" smtClean="0">
                <a:latin typeface="Arial Narrow" pitchFamily="34" charset="0"/>
              </a:rPr>
              <a:t>Funds for new classes</a:t>
            </a:r>
            <a:endParaRPr lang="en-US" sz="2400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Evaluation Process: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Teachers do this every day!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905000" y="1752600"/>
            <a:ext cx="6858000" cy="4343400"/>
          </a:xfrm>
        </p:spPr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How Fontana USD </a:t>
            </a:r>
            <a:r>
              <a:rPr lang="en-US" dirty="0" smtClean="0">
                <a:latin typeface="Arial Narrow" pitchFamily="34" charset="0"/>
              </a:rPr>
              <a:t>approached this; time </a:t>
            </a:r>
            <a:r>
              <a:rPr lang="en-US" dirty="0" smtClean="0">
                <a:latin typeface="Arial Narrow" pitchFamily="34" charset="0"/>
              </a:rPr>
              <a:t>frame </a:t>
            </a:r>
            <a:r>
              <a:rPr lang="en-US" dirty="0" smtClean="0">
                <a:latin typeface="Arial Narrow" pitchFamily="34" charset="0"/>
              </a:rPr>
              <a:t>they</a:t>
            </a:r>
            <a:r>
              <a:rPr lang="en-US" dirty="0" smtClean="0">
                <a:latin typeface="Arial Narrow" pitchFamily="34" charset="0"/>
              </a:rPr>
              <a:t> developed; im</a:t>
            </a:r>
            <a:r>
              <a:rPr lang="en-US" dirty="0" smtClean="0">
                <a:latin typeface="Arial Narrow" pitchFamily="34" charset="0"/>
              </a:rPr>
              <a:t>plementation</a:t>
            </a:r>
            <a:endParaRPr lang="en-US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>Perkins Requirements </a:t>
            </a:r>
            <a:r>
              <a:rPr lang="en-US" dirty="0" smtClean="0">
                <a:latin typeface="Arial Narrow" pitchFamily="34" charset="0"/>
              </a:rPr>
              <a:t>– CTE progress</a:t>
            </a:r>
            <a:endParaRPr lang="en-US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>Sequence of </a:t>
            </a:r>
            <a:r>
              <a:rPr lang="en-US" dirty="0" smtClean="0">
                <a:latin typeface="Arial Narrow" pitchFamily="34" charset="0"/>
              </a:rPr>
              <a:t>Courses, </a:t>
            </a:r>
            <a:r>
              <a:rPr lang="en-US" dirty="0" smtClean="0">
                <a:latin typeface="Arial Narrow" pitchFamily="34" charset="0"/>
              </a:rPr>
              <a:t>Articulation </a:t>
            </a:r>
            <a:r>
              <a:rPr lang="en-US" dirty="0" smtClean="0">
                <a:latin typeface="Arial Narrow" pitchFamily="34" charset="0"/>
              </a:rPr>
              <a:t>Agreements &amp; Updates</a:t>
            </a:r>
            <a:endParaRPr lang="en-US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>Advisory Meeting for Industry Input</a:t>
            </a:r>
            <a:endParaRPr lang="en-US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>Equipment </a:t>
            </a:r>
            <a:r>
              <a:rPr lang="en-US" dirty="0" smtClean="0">
                <a:latin typeface="Arial Narrow" pitchFamily="34" charset="0"/>
              </a:rPr>
              <a:t>R</a:t>
            </a:r>
            <a:r>
              <a:rPr lang="en-US" dirty="0" smtClean="0">
                <a:latin typeface="Arial Narrow" pitchFamily="34" charset="0"/>
              </a:rPr>
              <a:t>equests for </a:t>
            </a:r>
            <a:r>
              <a:rPr lang="en-US" dirty="0" smtClean="0">
                <a:latin typeface="Arial Narrow" pitchFamily="34" charset="0"/>
              </a:rPr>
              <a:t>Program Improvement – </a:t>
            </a:r>
            <a:r>
              <a:rPr lang="en-US" dirty="0" smtClean="0">
                <a:latin typeface="Arial Narrow" pitchFamily="34" charset="0"/>
              </a:rPr>
              <a:t>CTE App. &amp; Plan </a:t>
            </a:r>
            <a:r>
              <a:rPr lang="en-US" dirty="0" smtClean="0">
                <a:latin typeface="Arial Narrow" pitchFamily="34" charset="0"/>
              </a:rPr>
              <a:t>Update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Evaluation Sample….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Arial Narrow" pitchFamily="34" charset="0"/>
              </a:rPr>
              <a:t>Perkins Website: cde.ca.gov http://www.cde.ca.gov/ci/ct/pk</a:t>
            </a:r>
            <a:r>
              <a:rPr lang="en-US" b="1" dirty="0" smtClean="0">
                <a:latin typeface="Arial Narrow" pitchFamily="34" charset="0"/>
              </a:rPr>
              <a:t>/</a:t>
            </a:r>
          </a:p>
          <a:p>
            <a:pPr marL="0" indent="0">
              <a:buNone/>
            </a:pPr>
            <a:endParaRPr lang="en-US" b="1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 Narrow" pitchFamily="34" charset="0"/>
              </a:rPr>
              <a:t>CDE will email draft of evaluation document for your review </a:t>
            </a:r>
          </a:p>
          <a:p>
            <a:pPr marL="0" indent="0">
              <a:buNone/>
            </a:pPr>
            <a:r>
              <a:rPr lang="en-US" b="1" dirty="0" smtClean="0">
                <a:latin typeface="Arial Narrow" pitchFamily="34" charset="0"/>
              </a:rPr>
              <a:t>CDE will send email link to final resource</a:t>
            </a:r>
            <a:endParaRPr lang="en-US" b="1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Perkins Timeline and Due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200" dirty="0"/>
          </a:p>
          <a:p>
            <a:pPr marL="0" indent="0">
              <a:buNone/>
            </a:pPr>
            <a:r>
              <a:rPr lang="en-US" sz="2400" b="1" dirty="0" smtClean="0"/>
              <a:t>Timeline </a:t>
            </a:r>
            <a:r>
              <a:rPr lang="en-US" sz="2400" b="1" dirty="0"/>
              <a:t>for Claims, Applications, </a:t>
            </a:r>
            <a:r>
              <a:rPr lang="en-US" sz="2400" b="1" dirty="0" smtClean="0"/>
              <a:t>Follow-up and Reports: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400" dirty="0" smtClean="0"/>
              <a:t>Working with </a:t>
            </a:r>
            <a:r>
              <a:rPr lang="en-US" sz="2400" b="1" dirty="0" smtClean="0"/>
              <a:t>3 annual cycles </a:t>
            </a:r>
            <a:r>
              <a:rPr lang="en-US" sz="2400" dirty="0" smtClean="0"/>
              <a:t>concurrently: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2011-12 Data cycle is previous year </a:t>
            </a:r>
            <a:r>
              <a:rPr lang="en-US" sz="2000" dirty="0" smtClean="0"/>
              <a:t>– </a:t>
            </a:r>
            <a:r>
              <a:rPr lang="en-US" sz="2000" dirty="0" err="1" smtClean="0"/>
              <a:t>Eval</a:t>
            </a:r>
            <a:r>
              <a:rPr lang="en-US" sz="2000" dirty="0" smtClean="0"/>
              <a:t>./Data</a:t>
            </a:r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sz="2000" dirty="0" smtClean="0"/>
              <a:t>2012-13 Use of funds is current year </a:t>
            </a:r>
            <a:r>
              <a:rPr lang="en-US" sz="2000" dirty="0" smtClean="0"/>
              <a:t>– </a:t>
            </a:r>
            <a:r>
              <a:rPr lang="en-US" sz="2000" dirty="0" err="1" smtClean="0"/>
              <a:t>E</a:t>
            </a:r>
            <a:r>
              <a:rPr lang="en-US" sz="2000" dirty="0" err="1" smtClean="0"/>
              <a:t>val</a:t>
            </a:r>
            <a:r>
              <a:rPr lang="en-US" sz="2000" dirty="0" smtClean="0"/>
              <a:t>./Data</a:t>
            </a:r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sz="2000" dirty="0" smtClean="0"/>
              <a:t>2013-14 Preparing application for next year 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 smtClean="0"/>
              <a:t>FPM Review Cycle - Review of documents from 2011-12 and 2012-13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05666555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Perkins Timeline and Due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 smtClean="0"/>
              <a:t>March 15 </a:t>
            </a:r>
          </a:p>
          <a:p>
            <a:pPr marL="0" indent="0">
              <a:buNone/>
            </a:pPr>
            <a:r>
              <a:rPr lang="en-US" sz="1600" dirty="0" smtClean="0"/>
              <a:t>(Data </a:t>
            </a:r>
            <a:r>
              <a:rPr lang="en-US" sz="1600" dirty="0"/>
              <a:t>System opens Jan. 1 and </a:t>
            </a:r>
            <a:r>
              <a:rPr lang="en-US" sz="1600" dirty="0" smtClean="0"/>
              <a:t>closes March </a:t>
            </a:r>
            <a:r>
              <a:rPr lang="en-US" sz="1600" dirty="0"/>
              <a:t>15) 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CDE </a:t>
            </a:r>
            <a:r>
              <a:rPr lang="en-US" sz="1600" dirty="0"/>
              <a:t>101 E-2  Placement Report on the Career Technical Education Program Completers  </a:t>
            </a:r>
          </a:p>
          <a:p>
            <a:r>
              <a:rPr lang="en-US" sz="1600" b="1" dirty="0" smtClean="0"/>
              <a:t>March </a:t>
            </a:r>
            <a:r>
              <a:rPr lang="en-US" sz="1600" b="1" dirty="0"/>
              <a:t>31 </a:t>
            </a:r>
          </a:p>
          <a:p>
            <a:pPr marL="0" indent="0">
              <a:buNone/>
            </a:pPr>
            <a:r>
              <a:rPr lang="en-US" sz="1600" dirty="0"/>
              <a:t>CDE 21  ROC/P and Adult Education Submission of Report on Fall-Term Enrollment in Career and Technical Education Courses </a:t>
            </a:r>
          </a:p>
          <a:p>
            <a:r>
              <a:rPr lang="en-US" sz="1600" b="1" dirty="0"/>
              <a:t>April 30 </a:t>
            </a:r>
            <a:endParaRPr lang="en-US" sz="1600" b="1" dirty="0" smtClean="0"/>
          </a:p>
          <a:p>
            <a:pPr marL="0" indent="0">
              <a:buNone/>
            </a:pPr>
            <a:r>
              <a:rPr lang="en-US" sz="1600" dirty="0" smtClean="0"/>
              <a:t>VE-5 Quarterly </a:t>
            </a:r>
            <a:r>
              <a:rPr lang="en-US" sz="1600" dirty="0"/>
              <a:t>Claim for third quarter January 1 through March 31  </a:t>
            </a:r>
          </a:p>
          <a:p>
            <a:r>
              <a:rPr lang="en-US" sz="1600" b="1" dirty="0"/>
              <a:t>May </a:t>
            </a:r>
            <a:r>
              <a:rPr lang="en-US" sz="1600" b="1" dirty="0" smtClean="0"/>
              <a:t>1 </a:t>
            </a:r>
          </a:p>
          <a:p>
            <a:pPr marL="0" indent="0">
              <a:buNone/>
            </a:pPr>
            <a:r>
              <a:rPr lang="en-US" sz="1600" dirty="0" smtClean="0"/>
              <a:t>CDE </a:t>
            </a:r>
            <a:r>
              <a:rPr lang="en-US" sz="1600" dirty="0"/>
              <a:t>100 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Annual Application </a:t>
            </a:r>
            <a:r>
              <a:rPr lang="en-US" sz="1600" dirty="0"/>
              <a:t>for Funds </a:t>
            </a:r>
            <a:endParaRPr lang="en-US" sz="1600" dirty="0" smtClean="0"/>
          </a:p>
          <a:p>
            <a:r>
              <a:rPr lang="en-US" sz="1600" dirty="0"/>
              <a:t>Questions:   Program and Administrative Support Office | perkins@cde.ca.gov | 916-324-5706</a:t>
            </a:r>
          </a:p>
          <a:p>
            <a:endParaRPr lang="en-US" sz="16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192728507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</TotalTime>
  <Words>732</Words>
  <Application>Microsoft Office PowerPoint</Application>
  <PresentationFormat>On-screen Show (4:3)</PresentationFormat>
  <Paragraphs>115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Master</vt:lpstr>
      <vt:lpstr>Perkins Application: Annual CTE Programs Evaluation</vt:lpstr>
      <vt:lpstr>Presenters Contact Information:</vt:lpstr>
      <vt:lpstr>Slide 3</vt:lpstr>
      <vt:lpstr>Evaluation…Planning for next yr.</vt:lpstr>
      <vt:lpstr>Evaluation Process &amp; Application</vt:lpstr>
      <vt:lpstr>Evaluation Process: Teachers do this every day!</vt:lpstr>
      <vt:lpstr>Evaluation Sample….</vt:lpstr>
      <vt:lpstr>Perkins Timeline and Due Dates</vt:lpstr>
      <vt:lpstr>Perkins Timeline and Due Dates</vt:lpstr>
      <vt:lpstr>Perkins Timeline and Due Dates</vt:lpstr>
      <vt:lpstr>Benefits</vt:lpstr>
      <vt:lpstr>Thank you!-Questions?</vt:lpstr>
      <vt:lpstr>Resources</vt:lpstr>
      <vt:lpstr>References: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PowerPoint Template.</dc:subject>
  <dc:creator>CDE\GNeves</dc:creator>
  <cp:lastModifiedBy>gallet</cp:lastModifiedBy>
  <cp:revision>97</cp:revision>
  <cp:lastPrinted>2013-03-07T00:25:13Z</cp:lastPrinted>
  <dcterms:created xsi:type="dcterms:W3CDTF">2012-10-24T22:57:51Z</dcterms:created>
  <dcterms:modified xsi:type="dcterms:W3CDTF">2013-03-11T21:55:46Z</dcterms:modified>
</cp:coreProperties>
</file>